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1" r:id="rId1"/>
  </p:sldMasterIdLst>
  <p:notesMasterIdLst>
    <p:notesMasterId r:id="rId21"/>
  </p:notesMasterIdLst>
  <p:sldIdLst>
    <p:sldId id="256" r:id="rId2"/>
    <p:sldId id="257" r:id="rId3"/>
    <p:sldId id="261" r:id="rId4"/>
    <p:sldId id="278" r:id="rId5"/>
    <p:sldId id="279" r:id="rId6"/>
    <p:sldId id="280" r:id="rId7"/>
    <p:sldId id="281" r:id="rId8"/>
    <p:sldId id="277" r:id="rId9"/>
    <p:sldId id="259" r:id="rId10"/>
    <p:sldId id="262" r:id="rId11"/>
    <p:sldId id="263" r:id="rId12"/>
    <p:sldId id="265" r:id="rId13"/>
    <p:sldId id="266" r:id="rId14"/>
    <p:sldId id="267" r:id="rId15"/>
    <p:sldId id="274" r:id="rId16"/>
    <p:sldId id="275" r:id="rId17"/>
    <p:sldId id="272" r:id="rId18"/>
    <p:sldId id="268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91882"/>
  </p:normalViewPr>
  <p:slideViewPr>
    <p:cSldViewPr snapToGrid="0" snapToObjects="1">
      <p:cViewPr varScale="1">
        <p:scale>
          <a:sx n="90" d="100"/>
          <a:sy n="90" d="100"/>
        </p:scale>
        <p:origin x="232" y="400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562C1-53E2-4339-9D7C-530BAC5BCD8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3471B06-B83D-D941-94D8-E80CAF241C93}">
      <dgm:prSet/>
      <dgm:spPr/>
      <dgm:t>
        <a:bodyPr/>
        <a:lstStyle/>
        <a:p>
          <a:pPr rtl="0"/>
          <a:r>
            <a:rPr lang="en-GB" dirty="0"/>
            <a:t>PART 1: Improving Mindset (LO2)</a:t>
          </a:r>
        </a:p>
      </dgm:t>
    </dgm:pt>
    <dgm:pt modelId="{B36DAD4E-9876-6444-99A9-FFF878D357D9}" type="parTrans" cxnId="{CFD9C452-1E57-BA41-A19B-964AC91C49EA}">
      <dgm:prSet/>
      <dgm:spPr/>
      <dgm:t>
        <a:bodyPr/>
        <a:lstStyle/>
        <a:p>
          <a:endParaRPr lang="en-GB"/>
        </a:p>
      </dgm:t>
    </dgm:pt>
    <dgm:pt modelId="{926E6E0F-D40E-7949-A3B7-08CA9D0CCCEB}" type="sibTrans" cxnId="{CFD9C452-1E57-BA41-A19B-964AC91C49EA}">
      <dgm:prSet/>
      <dgm:spPr/>
      <dgm:t>
        <a:bodyPr/>
        <a:lstStyle/>
        <a:p>
          <a:endParaRPr lang="en-GB"/>
        </a:p>
      </dgm:t>
    </dgm:pt>
    <dgm:pt modelId="{B701AAAC-07D9-AC4D-B920-5B9220175D50}">
      <dgm:prSet/>
      <dgm:spPr/>
      <dgm:t>
        <a:bodyPr/>
        <a:lstStyle/>
        <a:p>
          <a:pPr rtl="0"/>
          <a:r>
            <a:rPr lang="en-US" dirty="0"/>
            <a:t>PART 2: Managing </a:t>
          </a:r>
          <a:r>
            <a:rPr lang="en-US" dirty="0">
              <a:solidFill>
                <a:schemeClr val="bg1"/>
              </a:solidFill>
            </a:rPr>
            <a:t>Stress (LO2)</a:t>
          </a:r>
        </a:p>
      </dgm:t>
    </dgm:pt>
    <dgm:pt modelId="{47C8B2DB-425B-C249-8536-3D5DA140CC2F}" type="parTrans" cxnId="{650FB873-E75C-554B-A16C-38042F5A0005}">
      <dgm:prSet/>
      <dgm:spPr/>
      <dgm:t>
        <a:bodyPr/>
        <a:lstStyle/>
        <a:p>
          <a:endParaRPr lang="en-GB"/>
        </a:p>
      </dgm:t>
    </dgm:pt>
    <dgm:pt modelId="{3E005A44-543A-3A45-8776-96E8B74D93FD}" type="sibTrans" cxnId="{650FB873-E75C-554B-A16C-38042F5A0005}">
      <dgm:prSet/>
      <dgm:spPr/>
      <dgm:t>
        <a:bodyPr/>
        <a:lstStyle/>
        <a:p>
          <a:endParaRPr lang="en-GB"/>
        </a:p>
      </dgm:t>
    </dgm:pt>
    <dgm:pt modelId="{FA49DBC0-FDB5-B54D-8F93-81E6A259FF51}" type="pres">
      <dgm:prSet presAssocID="{8B3562C1-53E2-4339-9D7C-530BAC5BCD85}" presName="linear" presStyleCnt="0">
        <dgm:presLayoutVars>
          <dgm:animLvl val="lvl"/>
          <dgm:resizeHandles val="exact"/>
        </dgm:presLayoutVars>
      </dgm:prSet>
      <dgm:spPr/>
    </dgm:pt>
    <dgm:pt modelId="{E3636A5F-48BD-6A47-800D-22D49C92B9BD}" type="pres">
      <dgm:prSet presAssocID="{F3471B06-B83D-D941-94D8-E80CAF241C9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5778F66-D573-334E-B6C2-F307020E7B18}" type="pres">
      <dgm:prSet presAssocID="{926E6E0F-D40E-7949-A3B7-08CA9D0CCCEB}" presName="spacer" presStyleCnt="0"/>
      <dgm:spPr/>
    </dgm:pt>
    <dgm:pt modelId="{F8DBAE67-4F82-EA41-908E-B5B59F62B4F7}" type="pres">
      <dgm:prSet presAssocID="{B701AAAC-07D9-AC4D-B920-5B9220175D5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B6FD110-9180-D54F-9250-2772646C4282}" type="presOf" srcId="{F3471B06-B83D-D941-94D8-E80CAF241C93}" destId="{E3636A5F-48BD-6A47-800D-22D49C92B9BD}" srcOrd="0" destOrd="0" presId="urn:microsoft.com/office/officeart/2005/8/layout/vList2"/>
    <dgm:cxn modelId="{0FC1572F-A846-BD4E-A029-2847C548A190}" type="presOf" srcId="{B701AAAC-07D9-AC4D-B920-5B9220175D50}" destId="{F8DBAE67-4F82-EA41-908E-B5B59F62B4F7}" srcOrd="0" destOrd="0" presId="urn:microsoft.com/office/officeart/2005/8/layout/vList2"/>
    <dgm:cxn modelId="{CFD9C452-1E57-BA41-A19B-964AC91C49EA}" srcId="{8B3562C1-53E2-4339-9D7C-530BAC5BCD85}" destId="{F3471B06-B83D-D941-94D8-E80CAF241C93}" srcOrd="0" destOrd="0" parTransId="{B36DAD4E-9876-6444-99A9-FFF878D357D9}" sibTransId="{926E6E0F-D40E-7949-A3B7-08CA9D0CCCEB}"/>
    <dgm:cxn modelId="{E0660E65-E91D-7B40-B59E-E9CA2E7C3D7C}" type="presOf" srcId="{8B3562C1-53E2-4339-9D7C-530BAC5BCD85}" destId="{FA49DBC0-FDB5-B54D-8F93-81E6A259FF51}" srcOrd="0" destOrd="0" presId="urn:microsoft.com/office/officeart/2005/8/layout/vList2"/>
    <dgm:cxn modelId="{650FB873-E75C-554B-A16C-38042F5A0005}" srcId="{8B3562C1-53E2-4339-9D7C-530BAC5BCD85}" destId="{B701AAAC-07D9-AC4D-B920-5B9220175D50}" srcOrd="1" destOrd="0" parTransId="{47C8B2DB-425B-C249-8536-3D5DA140CC2F}" sibTransId="{3E005A44-543A-3A45-8776-96E8B74D93FD}"/>
    <dgm:cxn modelId="{E6D8867D-E787-5A43-866B-39B09320BA59}" type="presParOf" srcId="{FA49DBC0-FDB5-B54D-8F93-81E6A259FF51}" destId="{E3636A5F-48BD-6A47-800D-22D49C92B9BD}" srcOrd="0" destOrd="0" presId="urn:microsoft.com/office/officeart/2005/8/layout/vList2"/>
    <dgm:cxn modelId="{5FBFE4E6-D3A2-D64B-97E6-7F0A07C567AE}" type="presParOf" srcId="{FA49DBC0-FDB5-B54D-8F93-81E6A259FF51}" destId="{E5778F66-D573-334E-B6C2-F307020E7B18}" srcOrd="1" destOrd="0" presId="urn:microsoft.com/office/officeart/2005/8/layout/vList2"/>
    <dgm:cxn modelId="{5DD1DD81-D3BE-4746-9FAE-4AB9C1213978}" type="presParOf" srcId="{FA49DBC0-FDB5-B54D-8F93-81E6A259FF51}" destId="{F8DBAE67-4F82-EA41-908E-B5B59F62B4F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36A5F-48BD-6A47-800D-22D49C92B9BD}">
      <dsp:nvSpPr>
        <dsp:cNvPr id="0" name=""/>
        <dsp:cNvSpPr/>
      </dsp:nvSpPr>
      <dsp:spPr>
        <a:xfrm>
          <a:off x="0" y="19331"/>
          <a:ext cx="6545199" cy="2307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800" kern="1200" dirty="0"/>
            <a:t>PART 1: Improving Mindset (LO2)</a:t>
          </a:r>
        </a:p>
      </dsp:txBody>
      <dsp:txXfrm>
        <a:off x="112630" y="131961"/>
        <a:ext cx="6319939" cy="2081980"/>
      </dsp:txXfrm>
    </dsp:sp>
    <dsp:sp modelId="{F8DBAE67-4F82-EA41-908E-B5B59F62B4F7}">
      <dsp:nvSpPr>
        <dsp:cNvPr id="0" name=""/>
        <dsp:cNvSpPr/>
      </dsp:nvSpPr>
      <dsp:spPr>
        <a:xfrm>
          <a:off x="0" y="2493611"/>
          <a:ext cx="6545199" cy="2307240"/>
        </a:xfrm>
        <a:prstGeom prst="roundRect">
          <a:avLst/>
        </a:prstGeom>
        <a:gradFill rotWithShape="0">
          <a:gsLst>
            <a:gs pos="0">
              <a:schemeClr val="accent2">
                <a:hueOff val="1613584"/>
                <a:satOff val="-856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6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PART 2: Managing </a:t>
          </a:r>
          <a:r>
            <a:rPr lang="en-US" sz="5800" kern="1200" dirty="0">
              <a:solidFill>
                <a:schemeClr val="bg1"/>
              </a:solidFill>
            </a:rPr>
            <a:t>Stress (LO2)</a:t>
          </a:r>
        </a:p>
      </dsp:txBody>
      <dsp:txXfrm>
        <a:off x="112630" y="2606241"/>
        <a:ext cx="6319939" cy="2081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7C4AF-04F1-5F44-824D-82A90AACCBD1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C5092-71B5-7F4C-8334-BF7EE61DB2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79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5092-71B5-7F4C-8334-BF7EE61DB2C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328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5092-71B5-7F4C-8334-BF7EE61DB2C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01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08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77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9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7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55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99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080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80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48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56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08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76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06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02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24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0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1043BC-2D68-9B43-8C4D-3D0E7FE55DF3}" type="datetimeFigureOut">
              <a:rPr lang="en-GB" smtClean="0"/>
              <a:t>17/01/2023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893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vz6HU1Ll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5130-521A-B046-9559-4D88855A9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693" y="651811"/>
            <a:ext cx="10396478" cy="24214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300" b="1" dirty="0">
                <a:latin typeface="+mn-lt"/>
              </a:rPr>
              <a:t>Professional Development Skills </a:t>
            </a:r>
            <a:br>
              <a:rPr lang="en-GB" sz="4300" b="1" dirty="0">
                <a:latin typeface="+mn-lt"/>
              </a:rPr>
            </a:br>
            <a:r>
              <a:rPr lang="en-GB" sz="4300" b="1" dirty="0">
                <a:latin typeface="+mn-lt"/>
              </a:rPr>
              <a:t>Part 1</a:t>
            </a:r>
            <a:br>
              <a:rPr lang="en-GB" sz="4300" b="1" dirty="0">
                <a:latin typeface="+mn-lt"/>
              </a:rPr>
            </a:br>
            <a:br>
              <a:rPr lang="en-GB" sz="2000" b="1" dirty="0">
                <a:latin typeface="+mn-lt"/>
              </a:rPr>
            </a:br>
            <a:r>
              <a:rPr lang="en-GB" sz="2000" b="1" dirty="0">
                <a:latin typeface="+mn-lt"/>
              </a:rPr>
              <a:t> </a:t>
            </a:r>
            <a:r>
              <a:rPr lang="en-GB" sz="4300" b="1" dirty="0">
                <a:latin typeface="+mn-lt"/>
              </a:rPr>
              <a:t>Week 2 – Station 1: The Starting point</a:t>
            </a:r>
            <a:br>
              <a:rPr lang="en-GB" sz="4300" b="1" dirty="0">
                <a:latin typeface="+mn-lt"/>
              </a:rPr>
            </a:br>
            <a:r>
              <a:rPr lang="en-GB" sz="4300" b="1" dirty="0">
                <a:latin typeface="+mn-lt"/>
              </a:rPr>
              <a:t>improving Mindset and handling stress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CDE92-174F-0245-83EB-155A8EDCF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5944" y="3372995"/>
            <a:ext cx="9072533" cy="2990609"/>
          </a:xfrm>
        </p:spPr>
        <p:txBody>
          <a:bodyPr>
            <a:noAutofit/>
          </a:bodyPr>
          <a:lstStyle/>
          <a:p>
            <a:pPr algn="l"/>
            <a:r>
              <a:rPr lang="en-GB" sz="3000" b="1" dirty="0"/>
              <a:t>Lecturer: </a:t>
            </a:r>
            <a:r>
              <a:rPr lang="en-GB" sz="3000" dirty="0"/>
              <a:t>… </a:t>
            </a:r>
          </a:p>
          <a:p>
            <a:pPr algn="l"/>
            <a:r>
              <a:rPr lang="en-GB" sz="3000" b="1" dirty="0"/>
              <a:t>Email: </a:t>
            </a:r>
            <a:r>
              <a:rPr lang="en-GB" sz="3000" dirty="0"/>
              <a:t>…</a:t>
            </a:r>
          </a:p>
          <a:p>
            <a:pPr algn="l"/>
            <a:endParaRPr lang="en-GB" sz="3000" dirty="0"/>
          </a:p>
          <a:p>
            <a:pPr algn="l"/>
            <a:r>
              <a:rPr lang="en-GB" sz="3000" b="1" dirty="0"/>
              <a:t>Module Leader: 	</a:t>
            </a:r>
            <a:r>
              <a:rPr lang="en-US" sz="3000" cap="none" dirty="0"/>
              <a:t>Kenneth Cohen</a:t>
            </a:r>
            <a:endParaRPr lang="en-GB" sz="3000" cap="none" dirty="0"/>
          </a:p>
          <a:p>
            <a:pPr algn="l"/>
            <a:r>
              <a:rPr lang="en-GB" sz="3000" b="1" dirty="0"/>
              <a:t>Email: 					</a:t>
            </a:r>
            <a:r>
              <a:rPr lang="en-GB" sz="3000" cap="none" dirty="0"/>
              <a:t>kenneth.cohen@london.aru.ac.uk</a:t>
            </a:r>
            <a:endParaRPr lang="en-GB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2BFE3-2F1B-C349-8CDF-2C817E25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21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Stress management quiz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589398" y="1673617"/>
            <a:ext cx="10131424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/>
              <a:t>Follow the instructions in TASK 5 of the </a:t>
            </a:r>
            <a:r>
              <a:rPr lang="en-GB" sz="3000" b="1" dirty="0">
                <a:solidFill>
                  <a:schemeClr val="accent6"/>
                </a:solidFill>
              </a:rPr>
              <a:t>PD1 Week 2 – Worksheet</a:t>
            </a:r>
            <a:r>
              <a:rPr lang="en-GB" sz="3000" dirty="0"/>
              <a:t> and complete the Stress Management quiz on Career Zone.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/>
              <a:t>Discuss in your groups: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3000" i="1" dirty="0"/>
              <a:t>What was your final score?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3000" i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3000" i="1" dirty="0"/>
              <a:t>Do you think this reflects your ability to handle stress? Why/not?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10779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5448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Rethinking stress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152578"/>
            <a:ext cx="11120431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Look at the page for Kelly McGonigal’s TED talk then answer the questions below: </a:t>
            </a:r>
          </a:p>
          <a:p>
            <a:pPr marL="971550" lvl="1" indent="-514350">
              <a:buFont typeface="+mj-lt"/>
              <a:buAutoNum type="arabicPeriod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What is the name of the video? </a:t>
            </a:r>
          </a:p>
          <a:p>
            <a:pPr marL="971550" lvl="1" indent="-514350">
              <a:buFont typeface="+mj-lt"/>
              <a:buAutoNum type="arabicPeriod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What website hosts the video?</a:t>
            </a:r>
          </a:p>
          <a:p>
            <a:pPr marL="971550" lvl="1" indent="-514350">
              <a:buFont typeface="+mj-lt"/>
              <a:buAutoNum type="arabicPeriod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Who is the speaker in the video?</a:t>
            </a:r>
          </a:p>
          <a:p>
            <a:pPr marL="971550" lvl="1" indent="-514350">
              <a:buFont typeface="+mj-lt"/>
              <a:buAutoNum type="arabicPeriod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In which year was the video published?</a:t>
            </a:r>
          </a:p>
          <a:p>
            <a:pPr marL="971550" lvl="1" indent="-514350">
              <a:buFont typeface="+mj-lt"/>
              <a:buAutoNum type="arabicPeriod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Why might it be useful to identify this information when you look at a source?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85140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5448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Rethinking stress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331784"/>
            <a:ext cx="11120431" cy="6632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Read the True / False statements in TASK 6 of the </a:t>
            </a:r>
            <a:r>
              <a:rPr lang="en-GB" sz="25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2 – Worksheet 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document. Then watch the video up to 7.21. In groups, decide whether the statements were True/False then modify the incorrect responses to make them true.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/>
              <a:t>Discuss in your groups: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500" i="1" dirty="0"/>
              <a:t>What did you learn from the video?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2500" i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500" i="1" dirty="0"/>
              <a:t>Do you agree with Kelly McGonigal’s conclusions? Why/not?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2500" i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500" i="1" dirty="0"/>
              <a:t>Do you think you will change your way of thinking about stress in the future? In what situations might this be useful?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5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88001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Coping with Stress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30287" y="1164134"/>
            <a:ext cx="1087151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Raber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&amp; Dyck (1993) also offers 4 conceptual methods for coping with stress. Those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5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i="1" dirty="0">
                <a:latin typeface="Calibri" panose="020F0502020204030204" pitchFamily="34" charset="0"/>
                <a:cs typeface="Calibri" panose="020F0502020204030204" pitchFamily="34" charset="0"/>
              </a:rPr>
              <a:t>Changing your internal attitudes / perceptions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i="1" dirty="0">
                <a:latin typeface="Calibri" panose="020F0502020204030204" pitchFamily="34" charset="0"/>
                <a:cs typeface="Calibri" panose="020F0502020204030204" pitchFamily="34" charset="0"/>
              </a:rPr>
              <a:t>Changing your interaction with the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i="1" dirty="0">
                <a:latin typeface="Calibri" panose="020F0502020204030204" pitchFamily="34" charset="0"/>
                <a:cs typeface="Calibri" panose="020F0502020204030204" pitchFamily="34" charset="0"/>
              </a:rPr>
              <a:t>Changing your physical ability to 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800" i="1" dirty="0">
                <a:latin typeface="Calibri" panose="020F0502020204030204" pitchFamily="34" charset="0"/>
                <a:cs typeface="Calibri" panose="020F0502020204030204" pitchFamily="34" charset="0"/>
              </a:rPr>
              <a:t>Changing your environment</a:t>
            </a:r>
          </a:p>
          <a:p>
            <a:endParaRPr lang="en-GB" sz="25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i="1" dirty="0">
                <a:latin typeface="Calibri" panose="020F0502020204030204" pitchFamily="34" charset="0"/>
                <a:cs typeface="Calibri" panose="020F0502020204030204" pitchFamily="34" charset="0"/>
              </a:rPr>
              <a:t>Discuss:	What do you think is meant by each of these methods? Can 					you give examples for each?</a:t>
            </a:r>
          </a:p>
          <a:p>
            <a:endParaRPr lang="en-GB" sz="25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Go to the </a:t>
            </a:r>
            <a:r>
              <a:rPr lang="en-GB" sz="28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2 – Worksheet 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document and match the strategies to the relevant conceptual method in TASK 7.</a:t>
            </a:r>
          </a:p>
        </p:txBody>
      </p:sp>
    </p:spTree>
    <p:extLst>
      <p:ext uri="{BB962C8B-B14F-4D97-AF65-F5344CB8AC3E}">
        <p14:creationId xmlns:p14="http://schemas.microsoft.com/office/powerpoint/2010/main" val="196145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379944"/>
            <a:ext cx="10871511" cy="4816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Discuss in your groups:</a:t>
            </a:r>
          </a:p>
          <a:p>
            <a:endParaRPr 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If you had to summarize what you have learnt today about coping with stress, what would come to mind?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Which of the strategies for coping with stress presented today, do you think is useful?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Which of the strategies will you try and implement for yourself this trimester?</a:t>
            </a:r>
          </a:p>
        </p:txBody>
      </p:sp>
    </p:spTree>
    <p:extLst>
      <p:ext uri="{BB962C8B-B14F-4D97-AF65-F5344CB8AC3E}">
        <p14:creationId xmlns:p14="http://schemas.microsoft.com/office/powerpoint/2010/main" val="1202174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all covered with sticky notes.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79" b="45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Summary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1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3500" b="1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379944"/>
            <a:ext cx="10871511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After today’s class you should be able to:</a:t>
            </a:r>
          </a:p>
          <a:p>
            <a:endParaRPr lang="en-GB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i="1" dirty="0"/>
              <a:t>Approach your career with a growth mindset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i="1" dirty="0"/>
              <a:t>Rethink your understanding of stress and embrace it as a positive force in your life.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i="1" dirty="0"/>
              <a:t>Use a variety of strategies to minimize stressors and optimise your environment for efficient studying.</a:t>
            </a:r>
          </a:p>
        </p:txBody>
      </p:sp>
    </p:spTree>
    <p:extLst>
      <p:ext uri="{BB962C8B-B14F-4D97-AF65-F5344CB8AC3E}">
        <p14:creationId xmlns:p14="http://schemas.microsoft.com/office/powerpoint/2010/main" val="2098474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egnant woman at work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0453" b="2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Homework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3"/>
            <a:ext cx="10131425" cy="1456267"/>
          </a:xfrm>
        </p:spPr>
        <p:txBody>
          <a:bodyPr>
            <a:normAutofit/>
          </a:bodyPr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en-US" sz="5000" b="1" dirty="0"/>
              <a:t>HOMEWORK</a:t>
            </a:r>
            <a:endParaRPr lang="en-GB" sz="5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075144"/>
            <a:ext cx="10871511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Choose 1 more thing you wish to improve your mindset about in your life and come up with steps to improve on this (TASK 3 in the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2 – Worksheet</a:t>
            </a:r>
            <a:r>
              <a:rPr lang="en-GB" sz="3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document).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Listen to the video entitled “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Accessing the Kortext Readings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” in the tile for week 2 on the VLE. Then locate your copy of the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Professional Development 1 Reader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on Kortext. Find and read Chapter 6 (Why Mindset Matters) p.31-35 in </a:t>
            </a:r>
            <a:r>
              <a:rPr lang="en-GB" sz="3000" b="1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Successful Career Toolkit</a:t>
            </a:r>
            <a:r>
              <a:rPr lang="en-GB" sz="3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part of your reader.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Read p.41 of </a:t>
            </a:r>
            <a:r>
              <a:rPr lang="en-GB" sz="3000" b="1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Successful Career Toolkit</a:t>
            </a:r>
            <a:r>
              <a:rPr lang="en-GB" sz="3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book. Choose and highlight 3 strategies that you will attempt to use this trimester to manage your stress levels.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92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667512" y="2869574"/>
            <a:ext cx="11164823" cy="3198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Barr, P. 2019, </a:t>
            </a:r>
            <a:r>
              <a:rPr lang="en-US" sz="1700" i="1" dirty="0">
                <a:latin typeface="Calibri" panose="020F0502020204030204" pitchFamily="34" charset="0"/>
                <a:cs typeface="Calibri" panose="020F0502020204030204" pitchFamily="34" charset="0"/>
              </a:rPr>
              <a:t>The Successful Career Toolkit, 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London: Kogan Page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Career Zone (n.d.) </a:t>
            </a:r>
            <a:r>
              <a:rPr lang="en-GB" sz="1700" i="1" dirty="0">
                <a:latin typeface="Calibri" panose="020F0502020204030204" pitchFamily="34" charset="0"/>
                <a:cs typeface="Calibri" panose="020F0502020204030204" pitchFamily="34" charset="0"/>
              </a:rPr>
              <a:t>Stress Management 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[online] Available at: &lt;https://</a:t>
            </a: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www.abintegro.com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/resources/</a:t>
            </a: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careerassessments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/&gt; [accessed on 19</a:t>
            </a:r>
            <a:r>
              <a:rPr lang="en-GB" sz="17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 January 2022]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Dweck, C. S. (2017), </a:t>
            </a:r>
            <a:r>
              <a:rPr lang="en-GB" sz="1700" i="1" dirty="0">
                <a:latin typeface="Calibri" panose="020F0502020204030204" pitchFamily="34" charset="0"/>
                <a:cs typeface="Calibri" panose="020F0502020204030204" pitchFamily="34" charset="0"/>
              </a:rPr>
              <a:t>The power of believing that you can improve 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[online] Available at: &lt;https://</a:t>
            </a: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www.ted.com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/talks/carol_dweck_the_power_of_believing_that_you_can_improve?language=</a:t>
            </a: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&gt; [accessed on 1st March 2022]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Growth Through the Middle Years (2019), </a:t>
            </a:r>
            <a:r>
              <a:rPr lang="en-GB" sz="1700" i="1" dirty="0">
                <a:latin typeface="Calibri" panose="020F0502020204030204" pitchFamily="34" charset="0"/>
                <a:cs typeface="Calibri" panose="020F0502020204030204" pitchFamily="34" charset="0"/>
              </a:rPr>
              <a:t>Identify: Growth or Fixed mindset? 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[online] Available at: &lt;https://</a:t>
            </a: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=3vz6HU1LlOU&gt; [accessed on 1</a:t>
            </a:r>
            <a:r>
              <a:rPr lang="en-GB" sz="17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 March 2022]</a:t>
            </a: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Mcgonigal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, K. 2013. </a:t>
            </a:r>
            <a:r>
              <a:rPr lang="en-GB" sz="1700" i="1" dirty="0">
                <a:latin typeface="Calibri" panose="020F0502020204030204" pitchFamily="34" charset="0"/>
                <a:cs typeface="Calibri" panose="020F0502020204030204" pitchFamily="34" charset="0"/>
              </a:rPr>
              <a:t>How to Make Stress Your Friend 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[online] Available at: &lt;https://</a:t>
            </a: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www.ted.com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/talks/</a:t>
            </a: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kelly_mcgonigal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 how to </a:t>
            </a: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make_stress_your_friend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&gt;  [Accessed on 19</a:t>
            </a:r>
            <a:r>
              <a:rPr lang="en-GB" sz="17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 January 2022]</a:t>
            </a:r>
          </a:p>
          <a:p>
            <a:pPr marL="457200" indent="-4572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Raber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, MF, &amp; Dyck, G 1993, </a:t>
            </a:r>
            <a:r>
              <a:rPr lang="en-GB" sz="1700" i="1" dirty="0">
                <a:latin typeface="Calibri" panose="020F0502020204030204" pitchFamily="34" charset="0"/>
                <a:cs typeface="Calibri" panose="020F0502020204030204" pitchFamily="34" charset="0"/>
              </a:rPr>
              <a:t>Managing Stress for Mental Fitness, 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Course Technology Crisp, Menlo Park. Available from: ProQuest </a:t>
            </a:r>
            <a:r>
              <a:rPr lang="en-GB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en-GB" sz="1700" dirty="0">
                <a:latin typeface="Calibri" panose="020F0502020204030204" pitchFamily="34" charset="0"/>
                <a:cs typeface="Calibri" panose="020F0502020204030204" pitchFamily="34" charset="0"/>
              </a:rPr>
              <a:t> Central. [19 January 2022]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0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DE2AFF0-0440-4F06-B1DF-78376F2D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AB6B45E-632E-4C37-A285-6FAD80F7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B5756-449D-954E-8FF9-94922B9D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rgbClr val="FFFFFF"/>
                </a:solidFill>
                <a:latin typeface="+mn-lt"/>
              </a:rPr>
              <a:t>WEEK 2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b="1" dirty="0">
                <a:solidFill>
                  <a:srgbClr val="FFFFFF"/>
                </a:solidFill>
                <a:latin typeface="+mn-lt"/>
              </a:rPr>
              <a:t>-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b="1" dirty="0">
                <a:solidFill>
                  <a:srgbClr val="FFFFFF"/>
                </a:solidFill>
                <a:latin typeface="+mn-lt"/>
              </a:rPr>
              <a:t>In Today’s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7C5A2-796C-9949-AD61-A7C158E5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49C4A4A-20FF-17D5-896E-4DB48B2B3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302362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6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ocks with facial expressions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33" b="78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Improving mindset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Identifying growth mindset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30287" y="1913117"/>
            <a:ext cx="10131425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Go to the VLE and download the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2 – Worksheet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Look at TASK 1 in the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document.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Divide the sentences into 2 groups.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Give each group a title.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01839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Identifying growth mindset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30287" y="1673617"/>
            <a:ext cx="10414461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Watch the video: </a:t>
            </a:r>
            <a:r>
              <a:rPr lang="en-GB" sz="3000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https://www.youtube.com/watch?v=3vz6HU1LlO</a:t>
            </a:r>
            <a:r>
              <a:rPr lang="en-GB" sz="3000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</a:p>
          <a:p>
            <a:pPr marL="571500" indent="-571500">
              <a:buChar char="•"/>
            </a:pPr>
            <a:endParaRPr lang="en-GB" sz="30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As you watch the video, consider the advice given and the stories recounted. Which ones do you think demonstrated a pathway to growth? (TASK 2 in the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2 – Worksheet</a:t>
            </a:r>
            <a:r>
              <a:rPr lang="en-GB" sz="3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document).</a:t>
            </a:r>
          </a:p>
          <a:p>
            <a:pPr marL="571500" indent="-571500">
              <a:buChar char="•"/>
            </a:pPr>
            <a:endParaRPr 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0D2D0-2260-E846-C0C1-A33B6228A17B}"/>
              </a:ext>
            </a:extLst>
          </p:cNvPr>
          <p:cNvSpPr txBox="1"/>
          <p:nvPr/>
        </p:nvSpPr>
        <p:spPr>
          <a:xfrm>
            <a:off x="2053898" y="5084725"/>
            <a:ext cx="122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Jordan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2844D-E12F-4866-946E-10C5F365DEC8}"/>
              </a:ext>
            </a:extLst>
          </p:cNvPr>
          <p:cNvSpPr txBox="1"/>
          <p:nvPr/>
        </p:nvSpPr>
        <p:spPr>
          <a:xfrm>
            <a:off x="4080563" y="5084725"/>
            <a:ext cx="27566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The Simpsons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8EFF5-2945-417A-82EA-1954E7EF8B02}"/>
              </a:ext>
            </a:extLst>
          </p:cNvPr>
          <p:cNvSpPr txBox="1"/>
          <p:nvPr/>
        </p:nvSpPr>
        <p:spPr>
          <a:xfrm>
            <a:off x="7345042" y="5084725"/>
            <a:ext cx="35016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Elon Musk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BB057-9C10-B1C7-6550-4987CB0F9192}"/>
              </a:ext>
            </a:extLst>
          </p:cNvPr>
          <p:cNvSpPr txBox="1"/>
          <p:nvPr/>
        </p:nvSpPr>
        <p:spPr>
          <a:xfrm>
            <a:off x="2053898" y="5609227"/>
            <a:ext cx="14021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 err="1"/>
              <a:t>Dr.</a:t>
            </a:r>
            <a:r>
              <a:rPr lang="en-GB" sz="3000" dirty="0"/>
              <a:t> Phil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7C23CD-158C-A73A-B411-427A04C001AB}"/>
              </a:ext>
            </a:extLst>
          </p:cNvPr>
          <p:cNvSpPr txBox="1"/>
          <p:nvPr/>
        </p:nvSpPr>
        <p:spPr>
          <a:xfrm>
            <a:off x="4080563" y="5625576"/>
            <a:ext cx="26399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The Ride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486476-BAF5-5F8C-7973-F7F7CE994254}"/>
              </a:ext>
            </a:extLst>
          </p:cNvPr>
          <p:cNvSpPr txBox="1"/>
          <p:nvPr/>
        </p:nvSpPr>
        <p:spPr>
          <a:xfrm>
            <a:off x="7345042" y="5610159"/>
            <a:ext cx="71382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Pursuit of </a:t>
            </a:r>
            <a:r>
              <a:rPr lang="en-GB" sz="3000" dirty="0" err="1"/>
              <a:t>Happyness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252402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5" y="46227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Changing mindset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88768" y="1403453"/>
            <a:ext cx="10414461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Consider your mindset for the following and share how you feel about each to your group:</a:t>
            </a:r>
          </a:p>
          <a:p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92188" indent="-357188"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Studying at university</a:t>
            </a:r>
          </a:p>
          <a:p>
            <a:pPr marL="992188" indent="-357188"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The mathematical aspects of DS1</a:t>
            </a:r>
          </a:p>
          <a:p>
            <a:pPr marL="992188" indent="-357188"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Writing essays/reports in RS1 and CS1</a:t>
            </a:r>
          </a:p>
          <a:p>
            <a:pPr marL="992188" indent="-357188"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Your computer skills</a:t>
            </a:r>
          </a:p>
          <a:p>
            <a:pPr marL="992188" indent="-357188"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Meeting new classmates</a:t>
            </a:r>
          </a:p>
          <a:p>
            <a:pPr marL="342900" indent="-342900">
              <a:buChar char="•"/>
            </a:pPr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Do you have a fixed mindset about any of the above? If so, how can you change that mindset?</a:t>
            </a:r>
          </a:p>
          <a:p>
            <a:pPr marL="571500" indent="-571500">
              <a:buChar char="•"/>
            </a:pPr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46269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2"/>
            <a:ext cx="10131425" cy="1168880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Changing mindset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092557"/>
            <a:ext cx="10998432" cy="607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300" dirty="0">
                <a:latin typeface="Calibri" panose="020F0502020204030204" pitchFamily="34" charset="0"/>
                <a:cs typeface="Calibri" panose="020F0502020204030204" pitchFamily="34" charset="0"/>
              </a:rPr>
              <a:t>I’d like to improve at using Excel Spreadsheets. How can I develop this skill or ability? Brainstorm with your partners.</a:t>
            </a: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7188">
              <a:lnSpc>
                <a:spcPct val="150000"/>
              </a:lnSpc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1.	Ask a friend who’s great with tech to show me</a:t>
            </a:r>
          </a:p>
          <a:p>
            <a:pPr marL="357188">
              <a:lnSpc>
                <a:spcPct val="150000"/>
              </a:lnSpc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2.	Look up YouTube video tutorials to teach myself</a:t>
            </a:r>
          </a:p>
          <a:p>
            <a:pPr marL="357188">
              <a:lnSpc>
                <a:spcPct val="150000"/>
              </a:lnSpc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3.	Sign up for a local college class</a:t>
            </a:r>
          </a:p>
          <a:p>
            <a:pPr marL="357188">
              <a:lnSpc>
                <a:spcPct val="150000"/>
              </a:lnSpc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4.	Sign up to an online course (there are some free ones)</a:t>
            </a:r>
          </a:p>
          <a:p>
            <a:pPr marL="871538" indent="-514350">
              <a:lnSpc>
                <a:spcPct val="150000"/>
              </a:lnSpc>
              <a:buAutoNum type="arabicPeriod" startAt="5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Set myself a challenge and use a trial-and-error approach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3000">
                <a:latin typeface="Calibri" panose="020F0502020204030204" pitchFamily="34" charset="0"/>
                <a:cs typeface="Calibri" panose="020F0502020204030204" pitchFamily="34" charset="0"/>
              </a:rPr>
              <a:t>Choose 2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of the points from slide 6 that you would like to improve your mindset about. What steps will you take to improve on this (TASK 3 in the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2 – Worksheet</a:t>
            </a:r>
            <a:r>
              <a:rPr lang="en-GB" sz="3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document)?</a:t>
            </a:r>
          </a:p>
          <a:p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228447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ressed businessman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824" b="68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Managing stress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1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Identifying stressors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30287" y="1913117"/>
            <a:ext cx="5830889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Look at the chart in TASK 4 of the </a:t>
            </a:r>
            <a:r>
              <a:rPr lang="en-GB" sz="3000" b="1" dirty="0">
                <a:solidFill>
                  <a:schemeClr val="accent6"/>
                </a:solidFill>
              </a:rPr>
              <a:t>PD1 Week 2 – Worksheet</a:t>
            </a:r>
            <a:r>
              <a:rPr lang="en-GB" sz="3000" dirty="0"/>
              <a:t> with your group. Brainstorm common stressors in life and categorise them in the chart. Then answer questions a-c together.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/>
          </a:p>
        </p:txBody>
      </p:sp>
      <p:pic>
        <p:nvPicPr>
          <p:cNvPr id="8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DB5D2BB3-830A-9C42-99DA-06C3F2E48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31" y="1913117"/>
            <a:ext cx="3459480" cy="39993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24968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{79437FF1-848F-D445-834A-9CE71C04F337}tf10001058</Template>
  <TotalTime>13503</TotalTime>
  <Words>1203</Words>
  <Application>Microsoft Macintosh PowerPoint</Application>
  <PresentationFormat>Widescreen</PresentationFormat>
  <Paragraphs>126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Professional Development Skills  Part 1   Week 2 – Station 1: The Starting point improving Mindset and handling stress</vt:lpstr>
      <vt:lpstr>WEEK 2 - In Today’s class</vt:lpstr>
      <vt:lpstr>Improving mindset</vt:lpstr>
      <vt:lpstr>Identifying growth mindset 1</vt:lpstr>
      <vt:lpstr>Identifying growth mindset 2</vt:lpstr>
      <vt:lpstr>Changing mindset 1</vt:lpstr>
      <vt:lpstr>Changing mindset 2</vt:lpstr>
      <vt:lpstr>Managing stress</vt:lpstr>
      <vt:lpstr>Identifying stressors</vt:lpstr>
      <vt:lpstr>Stress management quiz</vt:lpstr>
      <vt:lpstr>Rethinking stress 1</vt:lpstr>
      <vt:lpstr>Rethinking stress 2</vt:lpstr>
      <vt:lpstr>Coping with Stress</vt:lpstr>
      <vt:lpstr>Summary</vt:lpstr>
      <vt:lpstr>Summary</vt:lpstr>
      <vt:lpstr>SUMMARY</vt:lpstr>
      <vt:lpstr>Homework</vt:lpstr>
      <vt:lpstr>HOMEWORK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Kenz M BC</dc:creator>
  <cp:lastModifiedBy>Kenz M BC</cp:lastModifiedBy>
  <cp:revision>84</cp:revision>
  <dcterms:created xsi:type="dcterms:W3CDTF">2022-06-22T16:50:06Z</dcterms:created>
  <dcterms:modified xsi:type="dcterms:W3CDTF">2023-01-17T15:12:59Z</dcterms:modified>
</cp:coreProperties>
</file>